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77" r:id="rId3"/>
    <p:sldId id="262" r:id="rId4"/>
    <p:sldId id="278" r:id="rId5"/>
    <p:sldId id="280" r:id="rId6"/>
    <p:sldId id="281" r:id="rId7"/>
    <p:sldId id="282" r:id="rId8"/>
    <p:sldId id="283" r:id="rId9"/>
    <p:sldId id="285" r:id="rId10"/>
    <p:sldId id="284" r:id="rId11"/>
    <p:sldId id="286" r:id="rId12"/>
    <p:sldId id="287" r:id="rId13"/>
    <p:sldId id="257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070"/>
    <a:srgbClr val="F86B68"/>
    <a:srgbClr val="E6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69" y="5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034" name="Google Shape;2034;g35ed75ccf_011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41" name="Google Shape;341;g3606f1c2d_3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39" name="Google Shape;739;g35ed75ccf_01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325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"/>
          <p:cNvSpPr>
            <a:spLocks noGrp="1" noEditPoints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4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</a:lvl9pPr>
          </a:lstStyle>
          <a:p/>
        </p:txBody>
      </p:sp>
      <p:sp>
        <p:nvSpPr>
          <p:cNvPr id="32" name="Google Shape;32;p6"/>
          <p:cNvSpPr>
            <a:spLocks noGrp="1" noEditPoints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45720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pPr lvl="0"/>
          </a:p>
        </p:txBody>
      </p:sp>
      <p:sp>
        <p:nvSpPr>
          <p:cNvPr id="33" name="Google Shape;33;p6"/>
          <p:cNvSpPr>
            <a:spLocks noGrp="1" noEditPoints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45720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pPr lvl="0"/>
          </a:p>
        </p:txBody>
      </p:sp>
      <p:sp>
        <p:nvSpPr>
          <p:cNvPr id="34" name="Google Shape;34;p6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ransition>
    <p:fade thruBlk="1"/>
  </p:transition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ransition>
    <p:fade thruBlk="1"/>
  </p:transition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1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ransition>
    <p:fade thruBlk="1"/>
  </p:transition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>
            <a:lvl1pPr marL="45720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lvl="0"/>
          </a:p>
        </p:txBody>
      </p:sp>
      <p:sp>
        <p:nvSpPr>
          <p:cNvPr id="8" name="Google Shape;8;p1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noAutofit/>
          </a:bodyPr>
          <a:lstStyle>
            <a:lvl1pPr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unity.com/learn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41000">
              <a:schemeClr val="accent1"/>
            </a:gs>
            <a:gs pos="67000">
              <a:schemeClr val="bg1">
                <a:lumMod val="95000"/>
              </a:schemeClr>
            </a:gs>
          </a:gsLst>
          <a:lin ang="1620003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391312" y="3220266"/>
            <a:ext cx="1075361" cy="178167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rect l="l" t="t" r="r" b="b"/>
              <a:pathLst>
                <a:path w="644687" h="36995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rect l="l" t="t" r="r" b="b"/>
              <a:pathLst>
                <a:path w="427701" h="247554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rect l="l" t="t" r="r" b="b"/>
              <a:pathLst>
                <a:path w="213850" h="371379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rect l="l" t="t" r="r" b="b"/>
              <a:pathLst>
                <a:path w="213850" h="371379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rect l="l" t="t" r="r" b="b"/>
              <a:pathLst>
                <a:path w="205002" h="299719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lnTo>
                    <a:pt x="72307" y="9903"/>
                  </a:ln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rect l="l" t="t" r="r" b="b"/>
              <a:pathLst>
                <a:path w="98194" h="121006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rect l="l" t="t" r="r" b="b"/>
              <a:pathLst>
                <a:path w="121123" h="13556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rect l="l" t="t" r="r" b="b"/>
              <a:pathLst>
                <a:path w="228579" h="325392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rect l="l" t="t" r="r" b="b"/>
              <a:pathLst>
                <a:path w="176568" h="232904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rect l="l" t="t" r="r" b="b"/>
              <a:pathLst>
                <a:path w="129892" h="160015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rect l="l" t="t" r="r" b="b"/>
              <a:pathLst>
                <a:path w="130406" h="122734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rect l="l" t="t" r="r" b="b"/>
              <a:pathLst>
                <a:path w="102549" h="78223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rect l="l" t="t" r="r" b="b"/>
              <a:pathLst>
                <a:path w="102084" h="53297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rect l="l" t="t" r="r" b="b"/>
              <a:pathLst>
                <a:path w="93870" h="72719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rect l="l" t="t" r="r" b="b"/>
              <a:pathLst>
                <a:path w="93498" h="4880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rect l="l" t="t" r="r" b="b"/>
              <a:pathLst>
                <a:path w="223526" h="385528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rect l="l" t="t" r="r" b="b"/>
              <a:pathLst>
                <a:path w="222535" h="417442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rect l="l" t="t" r="r" b="b"/>
              <a:pathLst>
                <a:path w="332782" h="306321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rect l="l" t="t" r="r" b="b"/>
              <a:pathLst>
                <a:path w="115651" h="405453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rect l="l" t="t" r="r" b="b"/>
              <a:pathLst>
                <a:path w="69928" h="88934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rect l="l" t="t" r="r" b="b"/>
              <a:pathLst>
                <a:path w="59816" h="62802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71432" y="1392165"/>
            <a:ext cx="3410093" cy="252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Supervisor: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r>
              <a:rPr lang="en-US" sz="2400" b="1" dirty="0">
                <a:solidFill>
                  <a:srgbClr val="C00000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Dr. Russell Butler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endParaRPr lang="en-US" sz="2400" b="1" dirty="0">
              <a:solidFill>
                <a:schemeClr val="tx1"/>
              </a:solidFill>
              <a:latin typeface="Dubai Medium" pitchFamily="34" charset="-78" panose="020B0603030403030204"/>
              <a:ea typeface="MS Gothic" pitchFamily="49" charset="-128" panose="020B0609070205080204"/>
              <a:cs typeface="Dubai Medium" pitchFamily="34" charset="-78" panose="020B0603030403030204"/>
              <a:sym typeface="Barlow Light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Student: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r>
              <a:rPr lang="en-US" sz="2400" b="1" dirty="0">
                <a:solidFill>
                  <a:srgbClr val="C00000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Razieh</a:t>
            </a:r>
            <a:r>
              <a:rPr lang="en-US" sz="1800" b="1" dirty="0">
                <a:solidFill>
                  <a:srgbClr val="C00000"/>
                </a:solidFill>
                <a:latin typeface="Raleway Thin"/>
                <a:ea typeface="Raleway Thin"/>
                <a:cs typeface="Raleway Thin"/>
                <a:sym typeface="Barlow Light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Shahsavar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</a:pPr>
            <a:r>
              <a:rPr lang="en-US" sz="1100" b="1" dirty="0">
                <a:solidFill>
                  <a:schemeClr val="tx1"/>
                </a:solidFill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  <a:sym typeface="Barlow Light"/>
              </a:rPr>
              <a:t>2022/July/06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2534" y="284651"/>
            <a:ext cx="1889924" cy="784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</a:t>
            </a:r>
            <a:r>
              <a:rPr lang="en-CA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6</a:t>
            </a:r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376773" y="1004730"/>
            <a:ext cx="8248745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 Predict with the best model for each joint's  positions and rotations.</a:t>
            </a: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37940" y="1486668"/>
            <a:ext cx="3859628" cy="353244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</a:t>
            </a:r>
            <a:r>
              <a:rPr lang="en-CA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7</a:t>
            </a:r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376773" y="1004730"/>
            <a:ext cx="8248745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Save the predicted value in </a:t>
            </a:r>
          </a:p>
          <a:p>
            <a:pPr marL="0" indent="0">
              <a:buFont typeface="Wingdings" pitchFamily="2" charset="2" panose="05000000000000000000"/>
              <a:buNone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     the csv file and feed them to </a:t>
            </a:r>
          </a:p>
          <a:p>
            <a:pPr marL="0" indent="0">
              <a:buFont typeface="Wingdings" pitchFamily="2" charset="2" panose="05000000000000000000"/>
              <a:buNone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     the transforms of animation in Unity</a:t>
            </a: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60325" y="2049596"/>
            <a:ext cx="4097266" cy="2587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25202" t="1049" r="16421" b="12468"/>
          <a:stretch/>
        </p:blipFill>
        <p:spPr>
          <a:xfrm>
            <a:off x="4411915" y="236935"/>
            <a:ext cx="1856046" cy="19565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l="12354" t="-570" r="14522" b="14759"/>
          <a:stretch/>
        </p:blipFill>
        <p:spPr>
          <a:xfrm>
            <a:off x="6352140" y="236935"/>
            <a:ext cx="2372966" cy="19003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17899" t="24315" r="29746" b="0"/>
          <a:stretch/>
        </p:blipFill>
        <p:spPr>
          <a:xfrm>
            <a:off x="454623" y="2137317"/>
            <a:ext cx="3604496" cy="258715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>
            <a:spLocks noGrp="1" noEditPoints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</a:t>
            </a:r>
            <a:endParaRPr dirty="0"/>
          </a:p>
        </p:txBody>
      </p:sp>
      <p:sp>
        <p:nvSpPr>
          <p:cNvPr id="346" name="Google Shape;346;p13"/>
          <p:cNvSpPr>
            <a:spLocks noGrp="1" noEditPoints="1"/>
          </p:cNvSpPr>
          <p:nvPr>
            <p:ph type="body" idx="2"/>
          </p:nvPr>
        </p:nvSpPr>
        <p:spPr>
          <a:xfrm>
            <a:off x="3628395" y="4636750"/>
            <a:ext cx="4408714" cy="4650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accent3"/>
                </a:solidFill>
              </a:rPr>
              <a:t>july</a:t>
            </a:r>
            <a:r>
              <a:rPr lang="en-US" sz="1200" b="1" dirty="0">
                <a:solidFill>
                  <a:schemeClr val="accent3"/>
                </a:solidFill>
              </a:rPr>
              <a:t> 06 2022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3"/>
                </a:solidFill>
              </a:rPr>
              <a:t>12:00 PM</a:t>
            </a: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rect l="l" t="t" r="r" b="b"/>
              <a:pathLst>
                <a:path w="2237898" h="1292066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rect l="l" t="t" r="r" b="b"/>
              <a:pathLst>
                <a:path w="2237898" h="1292066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rect l="l" t="t" r="r" b="b"/>
              <a:pathLst>
                <a:path w="2237898" h="1292066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rect l="l" t="t" r="r" b="b"/>
              <a:pathLst>
                <a:path w="830865" h="479678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rect l="l" t="t" r="r" b="b"/>
              <a:pathLst>
                <a:path w="830770" h="479679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rect l="l" t="t" r="r" b="b"/>
              <a:pathLst>
                <a:path w="741616" h="428244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rect l="l" t="t" r="r" b="b"/>
              <a:pathLst>
                <a:path w="727614" h="420052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rect l="l" t="t" r="r" b="b"/>
              <a:pathLst>
                <a:path w="620839" h="35852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rect l="l" t="t" r="r" b="b"/>
              <a:pathLst>
                <a:path w="421766" h="243458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rect l="l" t="t" r="r" b="b"/>
              <a:pathLst>
                <a:path w="421766" h="243554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rect l="l" t="t" r="r" b="b"/>
              <a:pathLst>
                <a:path w="421766" h="243554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rect l="l" t="t" r="r" b="b"/>
              <a:pathLst>
                <a:path w="676058" h="390429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rect l="l" t="t" r="r" b="b"/>
              <a:pathLst>
                <a:path w="587572" h="226763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rect l="l" t="t" r="r" b="b"/>
              <a:pathLst>
                <a:path w="51339" h="103346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rect l="l" t="t" r="r" b="b"/>
              <a:pathLst>
                <a:path w="45148" h="102774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rect l="l" t="t" r="r" b="b"/>
              <a:pathLst>
                <a:path w="562737" h="324802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rect l="l" t="t" r="r" b="b"/>
              <a:pathLst>
                <a:path w="614737" h="220544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lnTo>
                    <a:pt x="0" y="5829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rect l="l" t="t" r="r" b="b"/>
              <a:pathLst>
                <a:path w="675989" h="3904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rect l="l" t="t" r="r" b="b"/>
              <a:pathLst>
                <a:path w="186213" h="107537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rect l="l" t="t" r="r" b="b"/>
              <a:pathLst>
                <a:path w="142303" h="13287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rect l="l" t="t" r="r" b="b"/>
              <a:pathLst>
                <a:path w="431291" h="317858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5" name="Picture 374"/>
          <p:cNvPicPr>
            <a:picLocks noChangeAspect="1"/>
          </p:cNvPicPr>
          <p:nvPr/>
        </p:nvPicPr>
        <p:blipFill>
          <a:blip r:embed="rId1"/>
          <a:srcRect l="25418" r="15639"/>
          <a:stretch/>
        </p:blipFill>
        <p:spPr>
          <a:xfrm>
            <a:off x="3216366" y="140276"/>
            <a:ext cx="5680560" cy="4344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>
            <a:spLocks noGrp="1" noEditPoints="1"/>
          </p:cNvSpPr>
          <p:nvPr>
            <p:ph type="ctrTitle" idx="4294967295"/>
          </p:nvPr>
        </p:nvSpPr>
        <p:spPr>
          <a:xfrm>
            <a:off x="154620" y="-206209"/>
            <a:ext cx="4794989" cy="11598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The</a:t>
            </a:r>
            <a:r>
              <a:rPr lang="en-US" sz="2400" b="1" u="sng" dirty="0"/>
              <a:t> </a:t>
            </a:r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objective</a:t>
            </a:r>
            <a:r>
              <a:rPr lang="en-US" sz="2400" b="1" u="sng" dirty="0"/>
              <a:t> </a:t>
            </a:r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of MY project</a:t>
            </a:r>
            <a:endParaRPr sz="2400" b="1" u="sng" dirty="0">
              <a:latin typeface="Dubai Medium" pitchFamily="34" charset="-78" panose="020B0603030403030204"/>
              <a:ea typeface="MS Gothic" pitchFamily="49" charset="-128" panose="020B0609070205080204"/>
              <a:cs typeface="Dubai Medium" pitchFamily="34" charset="-78" panose="020B0603030403030204"/>
            </a:endParaRPr>
          </a:p>
        </p:txBody>
      </p:sp>
      <p:sp>
        <p:nvSpPr>
          <p:cNvPr id="742" name="Google Shape;742;p18"/>
          <p:cNvSpPr>
            <a:spLocks noGrp="1" noEditPoints="1"/>
          </p:cNvSpPr>
          <p:nvPr>
            <p:ph type="subTitle" idx="4294967295"/>
          </p:nvPr>
        </p:nvSpPr>
        <p:spPr>
          <a:xfrm>
            <a:off x="218088" y="1101689"/>
            <a:ext cx="4603351" cy="232222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  <a:latin typeface="Raleway Thin"/>
                <a:ea typeface="Raleway Thin"/>
                <a:cs typeface="Raleway Thin"/>
                <a:sym typeface="Arial"/>
              </a:rPr>
              <a:t>predicting animation skeleton based on 2d video input (using Deep Learning).</a:t>
            </a:r>
            <a:endParaRPr sz="1600" b="1" dirty="0">
              <a:solidFill>
                <a:srgbClr val="FF0000"/>
              </a:solidFill>
              <a:latin typeface="Raleway Thin"/>
              <a:ea typeface="Raleway Thin"/>
              <a:cs typeface="Raleway Thin"/>
              <a:sym typeface="Arial"/>
            </a:endParaRPr>
          </a:p>
        </p:txBody>
      </p:sp>
      <p:sp>
        <p:nvSpPr>
          <p:cNvPr id="743" name="Google Shape;743;p18"/>
          <p:cNvSpPr>
            <a:spLocks noGrp="1" noEditPoints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4906419" y="817869"/>
            <a:ext cx="3431611" cy="4053181"/>
            <a:chOff x="3056084" y="190500"/>
            <a:chExt cx="3390422" cy="4375023"/>
          </a:xfrm>
        </p:grpSpPr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rect l="l" t="t" r="r" b="b"/>
              <a:pathLst>
                <a:path w="98079" h="5676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rect l="l" t="t" r="r" b="b"/>
              <a:pathLst>
                <a:path w="98079" h="5676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rect l="l" t="t" r="r" b="b"/>
              <a:pathLst>
                <a:path w="67191" h="97524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rect l="l" t="t" r="r" b="b"/>
              <a:pathLst>
                <a:path w="59588" h="1128783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rect l="l" t="t" r="r" b="b"/>
              <a:pathLst>
                <a:path w="59588" h="923996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rect l="l" t="t" r="r" b="b"/>
              <a:pathLst>
                <a:path w="1009872" h="652653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rect l="l" t="t" r="r" b="b"/>
              <a:pathLst>
                <a:path w="2712855" h="156972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rect l="l" t="t" r="r" b="b"/>
              <a:pathLst>
                <a:path w="1702888" h="105356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rect l="l" t="t" r="r" b="b"/>
              <a:pathLst>
                <a:path w="519572" h="326898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rect l="l" t="t" r="r" b="b"/>
              <a:pathLst>
                <a:path w="551219" h="318992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rect l="l" t="t" r="r" b="b"/>
              <a:pathLst>
                <a:path w="161184" h="93249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rect l="l" t="t" r="r" b="b"/>
              <a:pathLst>
                <a:path w="161089" h="9324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rect l="l" t="t" r="r" b="b"/>
              <a:pathLst>
                <a:path w="161089" h="93154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rect l="l" t="t" r="r" b="b"/>
              <a:pathLst>
                <a:path w="102450" h="59245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rect l="l" t="t" r="r" b="b"/>
              <a:pathLst>
                <a:path w="102450" h="59245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rect l="l" t="t" r="r" b="b"/>
              <a:pathLst>
                <a:path w="307447" h="180974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lnTo>
                    <a:pt x="7508" y="18097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rect l="l" t="t" r="r" b="b"/>
              <a:pathLst>
                <a:path w="147800" h="156591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rect l="l" t="t" r="r" b="b"/>
              <a:pathLst>
                <a:path w="147498" h="85344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rect l="l" t="t" r="r" b="b"/>
              <a:pathLst>
                <a:path w="124214" h="61955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rect l="l" t="t" r="r" b="b"/>
              <a:pathLst>
                <a:path w="114710" h="61622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rect l="l" t="t" r="r" b="b"/>
              <a:pathLst>
                <a:path w="42215" h="98678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rect l="l" t="t" r="r" b="b"/>
              <a:pathLst>
                <a:path w="34783" h="94465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rect l="l" t="t" r="r" b="b"/>
              <a:pathLst>
                <a:path w="334153" h="334898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rect l="l" t="t" r="r" b="b"/>
              <a:pathLst>
                <a:path w="450859" h="225075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rect l="l" t="t" r="r" b="b"/>
              <a:pathLst>
                <a:path w="585718" h="29175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rect l="l" t="t" r="r" b="b"/>
              <a:pathLst>
                <a:path w="713163" h="3556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rect l="l" t="t" r="r" b="b"/>
              <a:pathLst>
                <a:path w="713163" h="355568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rect l="l" t="t" r="r" b="b"/>
              <a:pathLst>
                <a:path w="818751" h="40824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rect l="l" t="t" r="r" b="b"/>
              <a:pathLst>
                <a:path w="818751" h="408336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rect l="l" t="t" r="r" b="b"/>
              <a:pathLst>
                <a:path w="920726" h="532828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rect l="l" t="t" r="r" b="b"/>
              <a:pathLst>
                <a:path w="40771" h="635222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rect l="l" t="t" r="r" b="b"/>
              <a:pathLst>
                <a:path w="319897" h="108775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rect l="l" t="t" r="r" b="b"/>
              <a:pathLst>
                <a:path w="1343462" h="145180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rect l="l" t="t" r="r" b="b"/>
                <a:pathLst>
                  <a:path w="177232" h="100744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rect l="l" t="t" r="r" b="b"/>
                <a:pathLst>
                  <a:path w="155883" h="109857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lnTo>
                      <a:pt x="8339" y="11995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rect l="l" t="t" r="r" b="b"/>
                <a:pathLst>
                  <a:path w="192169" h="73375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rect l="l" t="t" r="r" b="b"/>
                <a:pathLst>
                  <a:path w="156130" h="127583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rect l="l" t="t" r="r" b="b"/>
                <a:pathLst>
                  <a:path w="73778" h="62054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rect l="l" t="t" r="r" b="b"/>
                <a:pathLst>
                  <a:path w="183510" h="128783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lnTo>
                      <a:pt x="15405" y="24395"/>
                    </a:ln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rect l="l" t="t" r="r" b="b"/>
                <a:pathLst>
                  <a:path w="64221" h="49275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rect l="l" t="t" r="r" b="b"/>
                <a:pathLst>
                  <a:path w="68642" h="51616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rect l="l" t="t" r="r" b="b"/>
                <a:pathLst>
                  <a:path w="68187" h="61619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lnTo>
                      <a:pt x="0" y="6324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lnTo>
                      <a:pt x="303209" y="47149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lnTo>
                      <a:pt x="217123" y="243459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lnTo>
                      <a:pt x="216422" y="24384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wrap="square" lIns="91425" tIns="45700" rIns="91425" bIns="45700" anchor="ctr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rect l="l" t="t" r="r" b="b"/>
              <a:pathLst>
                <a:path w="49989" h="86677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rect l="l" t="t" r="r" b="b"/>
              <a:pathLst>
                <a:path w="828920" h="479679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rect l="l" t="t" r="r" b="b"/>
              <a:pathLst>
                <a:path w="465451" h="682637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lnTo>
                    <a:pt x="164035" y="2259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rect l="l" t="t" r="r" b="b"/>
              <a:pathLst>
                <a:path w="86758" h="504907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rect l="l" t="t" r="r" b="b"/>
              <a:pathLst>
                <a:path w="221715" h="275766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rect l="l" t="t" r="r" b="b"/>
              <a:pathLst>
                <a:path w="274953" h="308347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rect l="l" t="t" r="r" b="b"/>
              <a:pathLst>
                <a:path w="400459" h="461811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rect l="l" t="t" r="r" b="b"/>
              <a:pathLst>
                <a:path w="294816" h="364308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rect l="l" t="t" r="r" b="b"/>
              <a:pathLst>
                <a:path w="296585" h="27885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rect l="l" t="t" r="r" b="b"/>
              <a:pathLst>
                <a:path w="232912" h="178155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rect l="l" t="t" r="r" b="b"/>
              <a:pathLst>
                <a:path w="231905" h="121227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rect l="l" t="t" r="r" b="b"/>
              <a:pathLst>
                <a:path w="213680" h="165568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rect l="l" t="t" r="r" b="b"/>
              <a:pathLst>
                <a:path w="212755" h="111143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rect l="l" t="t" r="r" b="b"/>
              <a:pathLst>
                <a:path w="455829" h="1595222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rect l="l" t="t" r="r" b="b"/>
              <a:pathLst>
                <a:path w="485198" h="1060979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rect l="l" t="t" r="r" b="b"/>
              <a:pathLst>
                <a:path w="698939" h="609714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rect l="l" t="t" r="r" b="b"/>
              <a:pathLst>
                <a:path w="168312" h="197615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rect l="l" t="t" r="r" b="b"/>
              <a:pathLst>
                <a:path w="135999" h="142961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wrap="square" lIns="91425" tIns="45700" rIns="91425" bIns="45700" anchor="ctr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0572" t="14063" r="39458" b="31249"/>
          <a:stretch/>
        </p:blipFill>
        <p:spPr>
          <a:xfrm>
            <a:off x="266348" y="1773715"/>
            <a:ext cx="4242701" cy="3263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  <p:bldP spid="7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105532" y="1612054"/>
            <a:ext cx="2559791" cy="134963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tx2">
                  <a:lumMod val="50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  <a:ea typeface="Raleway Thin"/>
                <a:cs typeface="Raleway Thin"/>
              </a:rPr>
              <a:t>Learning basic concepts of the Unity from the unity website  </a:t>
            </a:r>
            <a:r>
              <a:rPr lang="en-US" sz="1200" dirty="0">
                <a:hlinkClick r:id="rId1"/>
              </a:rPr>
              <a:t>https://unity.com/learn</a:t>
            </a:r>
            <a:endParaRPr lang="en-US" sz="1200" dirty="0"/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t="5244" b="5787"/>
          <a:stretch/>
        </p:blipFill>
        <p:spPr>
          <a:xfrm>
            <a:off x="2810772" y="1612054"/>
            <a:ext cx="6066703" cy="3036095"/>
          </a:xfrm>
          <a:prstGeom prst="rect">
            <a:avLst/>
          </a:prstGeom>
        </p:spPr>
      </p:pic>
      <p:sp>
        <p:nvSpPr>
          <p:cNvPr id="14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Completed steps of thesis:</a:t>
            </a:r>
            <a:b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</a:br>
            <a:b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</a:br>
            <a:r>
              <a:rPr lang="en-US" sz="2000" b="1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 1)</a:t>
            </a:r>
            <a:endParaRPr lang="en-US" sz="2400" b="1" dirty="0">
              <a:latin typeface="Dubai Medium" pitchFamily="34" charset="-78" panose="020B0603030403030204"/>
              <a:ea typeface="MS Gothic" pitchFamily="49" charset="-128" panose="020B0609070205080204"/>
              <a:cs typeface="Dubai Medium" pitchFamily="34" charset="-78" panose="020B0603030403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Step2)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261990" y="1172105"/>
            <a:ext cx="7967610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  <a:ea typeface="Raleway Thin"/>
                <a:cs typeface="Raleway Thin"/>
              </a:rPr>
              <a:t>I imported an animation into Unity and then applied the walking action to it</a:t>
            </a: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I modified the animation  movement by Rig builder and Bone Render</a:t>
            </a: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t="4963" b="7362"/>
          <a:stretch/>
        </p:blipFill>
        <p:spPr>
          <a:xfrm>
            <a:off x="38075" y="1985611"/>
            <a:ext cx="4414004" cy="2793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6288" y="1985610"/>
            <a:ext cx="4611350" cy="27932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Step3)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261990" y="1172105"/>
            <a:ext cx="7967610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Steps of Create Synthesis dataset:</a:t>
            </a:r>
          </a:p>
          <a:p>
            <a:pPr marL="449263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Extract  all  steps of movement of animation as an image </a:t>
            </a: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3672" t="5832" r="27421" b="9853"/>
          <a:stretch/>
        </p:blipFill>
        <p:spPr>
          <a:xfrm>
            <a:off x="5573149" y="200026"/>
            <a:ext cx="3470838" cy="3879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387" y="1994159"/>
            <a:ext cx="4879298" cy="27446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Step4)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176266" y="962242"/>
            <a:ext cx="7967610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Steps of Create Synthesis dataset:</a:t>
            </a:r>
          </a:p>
          <a:p>
            <a:pPr marL="457200" lvl="1" indent="-350837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Then Extract  all </a:t>
            </a: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coordinates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of transform (position and rotation) of animation for </a:t>
            </a:r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x,y,z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:</a:t>
            </a:r>
          </a:p>
          <a:p>
            <a:pPr marL="906463" lvl="2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create a script in unity to write some code to extract coordinate of joints of  animation  by each movement of animation and save them in the text file</a:t>
            </a: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US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5428"/>
          <a:stretch/>
        </p:blipFill>
        <p:spPr>
          <a:xfrm>
            <a:off x="3851328" y="2290771"/>
            <a:ext cx="3798311" cy="2721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75" y="2290771"/>
            <a:ext cx="3635023" cy="272142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Step4)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176266" y="962242"/>
            <a:ext cx="7967610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Steps of Create Synthesis dataset:</a:t>
            </a:r>
          </a:p>
          <a:p>
            <a:pPr marL="457200" lvl="1" indent="-350837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Then Extract  all </a:t>
            </a: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coordinates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of transform (position and rotation) of animation for </a:t>
            </a:r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x,y,z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:</a:t>
            </a: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Show coordinate of movement in unity and also as a text file</a:t>
            </a: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r="26988"/>
          <a:stretch/>
        </p:blipFill>
        <p:spPr>
          <a:xfrm>
            <a:off x="4374118" y="2127954"/>
            <a:ext cx="4140645" cy="2508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5246" b="9852"/>
          <a:stretch/>
        </p:blipFill>
        <p:spPr>
          <a:xfrm>
            <a:off x="131552" y="2120569"/>
            <a:ext cx="4140645" cy="259823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Step5)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176266" y="962242"/>
            <a:ext cx="7967610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Create train and test data to create the model for prediction:</a:t>
            </a: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input data=numpy array(Camera Frame)       target data=transform value(position &amp; rotation)</a:t>
            </a:r>
            <a:endParaRPr lang="en-CA" sz="14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4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4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81068" y="1678303"/>
            <a:ext cx="5011319" cy="2449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4710" y="1986036"/>
            <a:ext cx="1946358" cy="2650714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92155" y="2902988"/>
            <a:ext cx="4571998" cy="2174625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16689" t="0" r="28956" b="0"/>
          <a:stretch/>
        </p:blipFill>
        <p:spPr>
          <a:xfrm>
            <a:off x="101117" y="1926118"/>
            <a:ext cx="1138220" cy="108400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 noEditPoints="1"/>
          </p:cNvSpPr>
          <p:nvPr>
            <p:ph type="sldNum" idx="12"/>
          </p:nvPr>
        </p:nvSpPr>
        <p:spPr/>
        <p:txBody>
          <a:bodyPr/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1006;p21"/>
          <p:cNvSpPr>
            <a:spLocks noGrp="1" noEditPoints="1"/>
          </p:cNvSpPr>
          <p:nvPr>
            <p:ph type="title"/>
          </p:nvPr>
        </p:nvSpPr>
        <p:spPr>
          <a:xfrm>
            <a:off x="376773" y="670354"/>
            <a:ext cx="7767103" cy="42264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US" sz="2400" b="1" u="sng" dirty="0">
                <a:latin typeface="Dubai Medium" pitchFamily="34" charset="-78" panose="020B0603030403030204"/>
                <a:ea typeface="MS Gothic" pitchFamily="49" charset="-128" panose="020B0609070205080204"/>
                <a:cs typeface="Dubai Medium" pitchFamily="34" charset="-78" panose="020B0603030403030204"/>
              </a:rPr>
              <a:t>Step5)</a:t>
            </a:r>
          </a:p>
        </p:txBody>
      </p:sp>
      <p:sp>
        <p:nvSpPr>
          <p:cNvPr id="10" name="Google Shape;1007;p21"/>
          <p:cNvSpPr>
            <a:spLocks noGrp="1" noEditPoints="1"/>
          </p:cNvSpPr>
          <p:nvPr>
            <p:ph type="body" idx="1"/>
          </p:nvPr>
        </p:nvSpPr>
        <p:spPr>
          <a:xfrm>
            <a:off x="376773" y="1004730"/>
            <a:ext cx="8248745" cy="96387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Use pre_train model "Xception"(to </a:t>
            </a:r>
            <a:r>
              <a:rPr lang="en-CA" sz="11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Only search </a:t>
            </a:r>
            <a:r>
              <a:rPr lang="en-CA" sz="1100" b="1" dirty="0">
                <a:solidFill>
                  <a:srgbClr val="FF0000"/>
                </a:solidFill>
                <a:latin typeface="Raleway Thin"/>
              </a:rPr>
              <a:t>ResNet</a:t>
            </a:r>
            <a:r>
              <a:rPr lang="en-CA" sz="11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 architectures</a:t>
            </a: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) to predict the value of  transforms of animation:</a:t>
            </a: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depthwise separable convolution is the pointwise convolution followed by a depthwise convolution.</a:t>
            </a: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r>
              <a:rPr lang="en-CA" sz="1400" b="1" dirty="0">
                <a:solidFill>
                  <a:schemeClr val="accent2">
                    <a:lumMod val="75000"/>
                  </a:schemeClr>
                </a:solidFill>
                <a:latin typeface="Raleway Thin"/>
              </a:rPr>
              <a:t>for non-nested function classes, a larger function class does not always move closer to the “truth” function f* but  With nested function classes where                   on the right of Figure we can avoid the aforementioned issue from the non-nested function classes.</a:t>
            </a: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4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800100" lvl="1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4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342900">
              <a:buClr>
                <a:schemeClr val="accent2">
                  <a:lumMod val="75000"/>
                </a:schemeClr>
              </a:buClr>
              <a:buFont typeface="Wingdings" pitchFamily="2" charset="2" panose="05000000000000000000"/>
              <a:buChar char="Ø"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Font typeface="Wingdings" pitchFamily="2" charset="2" panose="05000000000000000000"/>
              <a:buNone/>
            </a:pPr>
            <a:endParaRPr lang="en-CA" sz="1600" b="1" dirty="0">
              <a:solidFill>
                <a:schemeClr val="accent2">
                  <a:lumMod val="75000"/>
                </a:schemeClr>
              </a:solidFill>
              <a:latin typeface="Raleway Thin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8531" y="3057110"/>
            <a:ext cx="3202108" cy="20863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166" y="3154500"/>
            <a:ext cx="4448310" cy="18001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86068" y="2466680"/>
            <a:ext cx="834386" cy="21014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231</Words>
  <Application>Microsoft Office PowerPoint</Application>
  <PresentationFormat>On-screen Show (16:9)</PresentationFormat>
  <Paragraphs>38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Dubai Medium</vt:lpstr>
      <vt:lpstr>Arial</vt:lpstr>
      <vt:lpstr>Wingdings</vt:lpstr>
      <vt:lpstr>Raleway Thin</vt:lpstr>
      <vt:lpstr>Barlow Light</vt:lpstr>
      <vt:lpstr>Calibri</vt:lpstr>
      <vt:lpstr>Gaoler template</vt:lpstr>
      <vt:lpstr>PowerPoint Presentation</vt:lpstr>
      <vt:lpstr>The objective of MY project</vt:lpstr>
      <vt:lpstr>Completed steps of thesis:  step 1)</vt:lpstr>
      <vt:lpstr>Step2)</vt:lpstr>
      <vt:lpstr>Step3)</vt:lpstr>
      <vt:lpstr>Step4)</vt:lpstr>
      <vt:lpstr>Step4)</vt:lpstr>
      <vt:lpstr>Step5)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Razieh</cp:lastModifiedBy>
  <cp:revision>84</cp:revision>
  <dcterms:modified xsi:type="dcterms:W3CDTF">2022-07-06T00:08:38Z</dcterms:modified>
</cp:coreProperties>
</file>